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7"/>
  </p:notesMasterIdLst>
  <p:sldIdLst>
    <p:sldId id="316" r:id="rId2"/>
    <p:sldId id="271" r:id="rId3"/>
    <p:sldId id="294" r:id="rId4"/>
    <p:sldId id="272" r:id="rId5"/>
    <p:sldId id="278" r:id="rId6"/>
    <p:sldId id="259" r:id="rId7"/>
    <p:sldId id="261" r:id="rId8"/>
    <p:sldId id="262" r:id="rId9"/>
    <p:sldId id="263" r:id="rId10"/>
    <p:sldId id="265" r:id="rId11"/>
    <p:sldId id="266" r:id="rId12"/>
    <p:sldId id="270" r:id="rId13"/>
    <p:sldId id="279" r:id="rId14"/>
    <p:sldId id="267" r:id="rId15"/>
    <p:sldId id="280" r:id="rId16"/>
    <p:sldId id="281" r:id="rId17"/>
    <p:sldId id="257" r:id="rId18"/>
    <p:sldId id="260" r:id="rId19"/>
    <p:sldId id="264" r:id="rId20"/>
    <p:sldId id="268" r:id="rId21"/>
    <p:sldId id="269" r:id="rId22"/>
    <p:sldId id="290" r:id="rId23"/>
    <p:sldId id="291" r:id="rId24"/>
    <p:sldId id="292" r:id="rId25"/>
    <p:sldId id="293" r:id="rId26"/>
    <p:sldId id="274" r:id="rId27"/>
    <p:sldId id="275" r:id="rId28"/>
    <p:sldId id="276" r:id="rId29"/>
    <p:sldId id="277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08" r:id="rId39"/>
    <p:sldId id="306" r:id="rId40"/>
    <p:sldId id="309" r:id="rId41"/>
    <p:sldId id="310" r:id="rId42"/>
    <p:sldId id="296" r:id="rId43"/>
    <p:sldId id="298" r:id="rId44"/>
    <p:sldId id="299" r:id="rId45"/>
    <p:sldId id="300" r:id="rId46"/>
    <p:sldId id="301" r:id="rId47"/>
    <p:sldId id="315" r:id="rId48"/>
    <p:sldId id="302" r:id="rId49"/>
    <p:sldId id="303" r:id="rId50"/>
    <p:sldId id="304" r:id="rId51"/>
    <p:sldId id="305" r:id="rId52"/>
    <p:sldId id="311" r:id="rId53"/>
    <p:sldId id="312" r:id="rId54"/>
    <p:sldId id="313" r:id="rId55"/>
    <p:sldId id="314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CCFBD-9478-4AFD-AA89-23C5E911D19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8786A-334D-4CFC-BD38-5205D8E2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0264E4-3E54-4D2A-8FB3-E2107641084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084638-96EB-4897-A547-13FB97B1105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BCECEB-E3E7-4D17-8496-7D3F5DDAA4E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DD3472-331D-4C2D-B34A-5EDEC2F635B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4BFDAF-4AB0-442E-A45D-BFCC526FF39D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86A730-F19D-446B-81B3-36D6CC82304F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60B72E-833B-4010-810E-184FD761D2D3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22FD96-FF7C-4E30-897F-71D0094CC818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B38FE9-2CC0-4E94-80F7-08D74E9903EA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9769DB-CBD9-4CFC-884A-AA62F73A1101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3268CE-58E8-4B7E-A3D5-50C8388CBBA3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EFBEBC-3A57-4F1A-85F1-19786140EDC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B1A4DB-473A-4AD1-8CFA-293357052BD1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2C2DBD-A8C5-4EBB-BEC2-031E06480F9F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230010-7C9D-4D40-B163-4D5411323E6B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26F19C-23B5-4E7B-94BE-EBFF09B5B584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EFC183-0B79-4315-8A48-3D353C33D12F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1255CC-5F18-48B3-8EC2-B79175FF9209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AA0146-5697-4A89-A771-03846B772478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A7CC68-31C4-4E65-B705-87DB75DAF9F9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8A4C74-CE31-4F68-9FEB-E9A02F069434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69AA0F-EA6D-4F69-A7B7-63840424ABB9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7E7CF4-2021-455A-A6BA-E425AE033AB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BC65AF-C9AE-46D9-A7B2-7A9B50489F07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CD0776-5BE7-41DC-965B-16C93004E5F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985C76-283B-4C04-A4C6-FBE731017E3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B70CDE-526B-43AF-8DF7-BF098141AAD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698497-9408-425A-8A9C-856EE257719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F86216-B4F9-49E2-940B-EE1E3BD2D96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DE5138-9949-4087-9B83-7ED2013656E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DE93-F762-4EF4-9244-BA6B3DF939D4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95C30-F012-492E-B7F3-9AE61535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63FD-EAFF-4675-AC0C-F647B8A86BBA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0DF8-4F44-49A3-892E-122D98384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273D-6119-4D3C-B02B-F23559B405CD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D5F5-7FB2-4A1D-B8F0-1896CF96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22C5-D2B0-4E4B-A053-FE643B858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0A5B-9540-4A92-BB0D-9E308BDF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8F29-03C1-4F3E-A0A8-3A3B03C0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44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588E-46F4-46BF-BFA0-50BAF6B7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111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E4BF5-27B4-4E2F-B6B0-D1B15E228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53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2ED3-42CA-4683-B6B8-6C1C39186970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7724-7013-4EC7-A51F-816BDFAE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0BCF-7DDE-47D8-B967-6E28FF0ACA32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98267-46ED-4BF4-8DC2-F7C198A28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A6BB-1AE2-4AC4-8752-5995CD077365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1BFD-CFF9-46B5-BC47-37E7F96A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CD3A-DE6B-46F9-9001-E82A25CE52C6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605E-EFFF-4B26-87F1-118A398BB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3C51-EBC5-4666-A0CC-7563D3F13AE1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58DE-D07C-495B-87EA-13FC7399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F0B7-7051-4321-876F-8DC9B857A9BF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D44F-3B3F-41DA-94C2-783F37CBB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B044-9B0A-4C87-9456-942CA068478B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E2AF-287A-4463-A5F8-EBB8DEFB5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8E27-F1EC-4D4C-865A-A541354238D5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2BAC-F4EF-4D12-B9D0-49EBAECEC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F3FB85B-C3B0-442F-9AA9-9D4CF3D92F58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A3A5BEC-3F00-4EE2-B16B-C63CD9FB9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76" r:id="rId9"/>
    <p:sldLayoutId id="2147483667" r:id="rId10"/>
    <p:sldLayoutId id="214748366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vcu.edu/engweb/transcendentalism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walden.org/Institute/images/Maxham%20print.htm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americaslibrary.gov/cgi-bin/page.cgi/aa/chavez" TargetMode="External"/><Relationship Id="rId7" Type="http://schemas.openxmlformats.org/officeDocument/2006/relationships/hyperlink" Target="http://nobelprize.org/nobel_prizes/peace/laureates/1964/king-bio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hyperlink" Target="http://www.time.com/time/time100/leaders/profile/gandhi.html" TargetMode="Externa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hyperlink" Target="http://en.wikipedia.org/wiki/Julia_Butterfly_Hil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.sandiego.edu/GEN/USPics19/79878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www.english.uiuc.edu/baym/255/heart_of_andes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Simplified Arabic Fixed" panose="02070309020205020404" pitchFamily="49" charset="-78"/>
              </a:rPr>
              <a:t>Speaking of Social Dissidents and Iconoclasts…</a:t>
            </a:r>
            <a:endParaRPr lang="en-US" dirty="0">
              <a:cs typeface="Simplified Arabic Fixed" panose="02070309020205020404" pitchFamily="49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cs typeface="Simplified Arabic Fixed" panose="02070309020205020404" pitchFamily="49" charset="-78"/>
              </a:rPr>
              <a:t>Now Presenting-</a:t>
            </a:r>
          </a:p>
          <a:p>
            <a:pPr marL="0" indent="0" algn="ctr">
              <a:buNone/>
            </a:pPr>
            <a:r>
              <a:rPr lang="en-US" sz="3200" dirty="0" smtClean="0">
                <a:cs typeface="Simplified Arabic Fixed" panose="02070309020205020404" pitchFamily="49" charset="-78"/>
              </a:rPr>
              <a:t>American Philosophers, Romantics, Gothics, and Transcendentalists</a:t>
            </a:r>
          </a:p>
          <a:p>
            <a:pPr marL="0" indent="0">
              <a:buNone/>
            </a:pPr>
            <a:r>
              <a:rPr lang="en-US" sz="3200" dirty="0" smtClean="0">
                <a:cs typeface="Simplified Arabic Fixed" panose="02070309020205020404" pitchFamily="49" charset="-78"/>
              </a:rPr>
              <a:t>Asking the question: </a:t>
            </a:r>
            <a:endParaRPr lang="en-US" sz="3200" dirty="0"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821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 smtClean="0"/>
              <a:t>Nature presents reflections of itself</a:t>
            </a:r>
          </a:p>
        </p:txBody>
      </p:sp>
      <p:pic>
        <p:nvPicPr>
          <p:cNvPr id="23554" name="Picture 7" descr="03MI-G0011-MapleLeaf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371600"/>
            <a:ext cx="2963863" cy="2189163"/>
          </a:xfrm>
        </p:spPr>
      </p:pic>
      <p:pic>
        <p:nvPicPr>
          <p:cNvPr id="23555" name="Picture 8" descr="3080-004-CCCE5015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5713" y="1600200"/>
            <a:ext cx="3203575" cy="2189163"/>
          </a:xfrm>
        </p:spPr>
      </p:pic>
      <p:pic>
        <p:nvPicPr>
          <p:cNvPr id="23556" name="Picture 11" descr="cut_veins_hand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95400" y="3733800"/>
            <a:ext cx="2209800" cy="2916238"/>
          </a:xfrm>
        </p:spPr>
      </p:pic>
      <p:pic>
        <p:nvPicPr>
          <p:cNvPr id="23557" name="Picture 12" descr="athens_freeway_greece_ert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26025" y="3941763"/>
            <a:ext cx="3282950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Transcendental Philosophies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Concern for this life is more important than concern for the afterlife</a:t>
            </a:r>
          </a:p>
          <a:p>
            <a:pPr lvl="1"/>
            <a:r>
              <a:rPr lang="en-US" sz="2800" smtClean="0"/>
              <a:t>At death, the soul returns to the Oversoul</a:t>
            </a:r>
          </a:p>
          <a:p>
            <a:pPr lvl="1"/>
            <a:r>
              <a:rPr lang="en-US" sz="2800" smtClean="0"/>
              <a:t>Emphasis on human thought</a:t>
            </a:r>
          </a:p>
          <a:p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Transcendental motif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with </a:t>
            </a:r>
            <a:r>
              <a:rPr lang="en-US" sz="2400" dirty="0" smtClean="0"/>
              <a:t>all</a:t>
            </a:r>
            <a:r>
              <a:rPr lang="en-US" sz="2400" dirty="0" smtClean="0"/>
              <a:t> </a:t>
            </a:r>
            <a:r>
              <a:rPr lang="en-US" sz="2400" dirty="0" smtClean="0"/>
              <a:t>literature, there are multiple motifs present in </a:t>
            </a:r>
            <a:r>
              <a:rPr lang="en-US" sz="2400" dirty="0" smtClean="0"/>
              <a:t>Transcendental works</a:t>
            </a:r>
            <a:r>
              <a:rPr lang="en-US" sz="2400" dirty="0" smtClean="0"/>
              <a:t>. However, we will </a:t>
            </a:r>
            <a:r>
              <a:rPr lang="en-US" sz="2400" dirty="0" smtClean="0"/>
              <a:t>be </a:t>
            </a:r>
            <a:r>
              <a:rPr lang="en-US" sz="2400" dirty="0" smtClean="0"/>
              <a:t>tracking three:</a:t>
            </a:r>
          </a:p>
          <a:p>
            <a:pPr lvl="1"/>
            <a:r>
              <a:rPr lang="en-US" sz="2400" dirty="0" smtClean="0"/>
              <a:t>The inherent goodness of man</a:t>
            </a:r>
          </a:p>
          <a:p>
            <a:pPr lvl="1"/>
            <a:r>
              <a:rPr lang="en-US" sz="2400" dirty="0" smtClean="0"/>
              <a:t>The interconnectedness of the world</a:t>
            </a:r>
          </a:p>
          <a:p>
            <a:pPr lvl="1"/>
            <a:r>
              <a:rPr lang="en-US" sz="2400" dirty="0" smtClean="0"/>
              <a:t>The beauty and peace of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Trancendentalist autho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52462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81000" y="48768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Transcendentalist Authors</a:t>
            </a:r>
          </a:p>
        </p:txBody>
      </p:sp>
    </p:spTree>
    <p:extLst>
      <p:ext uri="{BB962C8B-B14F-4D97-AF65-F5344CB8AC3E}">
        <p14:creationId xmlns:p14="http://schemas.microsoft.com/office/powerpoint/2010/main" val="4041017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Famous Transcendentalists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Ralph Waldo Emerson</a:t>
            </a:r>
          </a:p>
          <a:p>
            <a:r>
              <a:rPr lang="en-US" smtClean="0"/>
              <a:t>Henry David Thoreau</a:t>
            </a:r>
          </a:p>
          <a:p>
            <a:r>
              <a:rPr lang="en-US" smtClean="0"/>
              <a:t>William Ellery Channing</a:t>
            </a:r>
          </a:p>
          <a:p>
            <a:r>
              <a:rPr lang="en-US" smtClean="0"/>
              <a:t>Theodore Parker</a:t>
            </a:r>
          </a:p>
          <a:p>
            <a:r>
              <a:rPr lang="en-US" smtClean="0"/>
              <a:t>Margaret Fuller</a:t>
            </a:r>
          </a:p>
          <a:p>
            <a:r>
              <a:rPr lang="en-US" smtClean="0"/>
              <a:t>Amos Bronson Alcott</a:t>
            </a:r>
          </a:p>
          <a:p>
            <a:r>
              <a:rPr lang="en-US" smtClean="0"/>
              <a:t>Elizabeth Palmer Peabody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/>
              <a:t>Margaret Fuller (1810 - 1850)</a:t>
            </a:r>
            <a:br>
              <a:rPr lang="en-US" sz="4000" b="0" smtClean="0"/>
            </a:br>
            <a:endParaRPr lang="en-US" sz="4000" b="0" smtClean="0"/>
          </a:p>
        </p:txBody>
      </p:sp>
      <p:sp>
        <p:nvSpPr>
          <p:cNvPr id="153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066800"/>
            <a:ext cx="800735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American writer, journalist, and philosopher, was part of the Transcendentalist circle. </a:t>
            </a:r>
          </a:p>
          <a:p>
            <a:pPr eaLnBrk="1" hangingPunct="1">
              <a:defRPr/>
            </a:pPr>
            <a:r>
              <a:rPr lang="en-US" smtClean="0"/>
              <a:t>Margaret Fuller's "conversations" encouraged the women of Boston to develop their intellectual capacities. </a:t>
            </a:r>
          </a:p>
          <a:p>
            <a:pPr eaLnBrk="1" hangingPunct="1">
              <a:defRPr/>
            </a:pPr>
            <a:r>
              <a:rPr lang="en-US" smtClean="0"/>
              <a:t>In 1845 Margaret Fuller published </a:t>
            </a:r>
            <a:r>
              <a:rPr lang="en-US" i="1" smtClean="0"/>
              <a:t>Woman in the Nineteenth Century</a:t>
            </a:r>
            <a:r>
              <a:rPr lang="en-US" smtClean="0"/>
              <a:t>, now considered an early feminist classic.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1137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95400"/>
            <a:ext cx="854075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“What woman needs is not as a woman to act or rule, but as a nature to grow, as an intellect to discern, as a soul to live freely, and unimpeded to unfold such powers as were given her when we left our common home.”</a:t>
            </a:r>
          </a:p>
          <a:p>
            <a:pPr eaLnBrk="1" hangingPunct="1">
              <a:defRPr/>
            </a:pPr>
            <a:r>
              <a:rPr lang="en-US" sz="2800" smtClean="0"/>
              <a:t>“In order that she may be able to give her hand with dignity, she must be able to stand alone.” </a:t>
            </a:r>
          </a:p>
          <a:p>
            <a:pPr eaLnBrk="1" hangingPunct="1">
              <a:defRPr/>
            </a:pPr>
            <a:r>
              <a:rPr lang="en-US" sz="2800" smtClean="0"/>
              <a:t>“I now know all the people worth knowing in America, and I find no intellect comparable to my own.”</a:t>
            </a:r>
          </a:p>
        </p:txBody>
      </p:sp>
      <p:sp>
        <p:nvSpPr>
          <p:cNvPr id="154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Margaret Fuller</a:t>
            </a:r>
          </a:p>
        </p:txBody>
      </p:sp>
    </p:spTree>
    <p:extLst>
      <p:ext uri="{BB962C8B-B14F-4D97-AF65-F5344CB8AC3E}">
        <p14:creationId xmlns:p14="http://schemas.microsoft.com/office/powerpoint/2010/main" val="1213573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pic>
        <p:nvPicPr>
          <p:cNvPr id="15362" name="Picture 3" descr="Emers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09750"/>
            <a:ext cx="3116263" cy="4051300"/>
          </a:xfrm>
        </p:spPr>
      </p:pic>
      <p:pic>
        <p:nvPicPr>
          <p:cNvPr id="15363" name="Picture 4" descr="henry-david-thorea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676400"/>
            <a:ext cx="3524250" cy="4348163"/>
          </a:xfrm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38200" y="6096000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Ralph Waldo Emerson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937125" y="6056313"/>
            <a:ext cx="235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Henry David Thoreau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transparenteyeball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0"/>
            <a:ext cx="4151313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03MI-G0011-MapleLe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6088"/>
            <a:ext cx="800100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sz="3200" smtClean="0"/>
              <a:t>Are humans inherently good or evil?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/>
          <a:p>
            <a:pPr algn="ctr"/>
            <a:r>
              <a:rPr lang="en-US" sz="1800" smtClean="0">
                <a:solidFill>
                  <a:schemeClr val="tx1"/>
                </a:solidFill>
              </a:rPr>
              <a:t>Answer and provide examples.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r>
              <a:rPr lang="en-US" sz="4200" smtClean="0"/>
              <a:t>Ralph Waldo Emerson (1803-1882)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0625" y="1809750"/>
            <a:ext cx="3109913" cy="4051300"/>
          </a:xfrm>
        </p:spPr>
      </p:pic>
      <p:sp>
        <p:nvSpPr>
          <p:cNvPr id="27651" name="Content Placeholder 5"/>
          <p:cNvSpPr>
            <a:spLocks noGrp="1"/>
          </p:cNvSpPr>
          <p:nvPr>
            <p:ph sz="half" idx="2"/>
          </p:nvPr>
        </p:nvSpPr>
        <p:spPr>
          <a:xfrm>
            <a:off x="4662488" y="1809750"/>
            <a:ext cx="3470275" cy="4051300"/>
          </a:xfrm>
        </p:spPr>
        <p:txBody>
          <a:bodyPr/>
          <a:lstStyle/>
          <a:p>
            <a:r>
              <a:rPr lang="en-US" smtClean="0"/>
              <a:t>Often thought of as the “father” of American literature</a:t>
            </a:r>
          </a:p>
          <a:p>
            <a:r>
              <a:rPr lang="en-US" smtClean="0"/>
              <a:t>First to express the idea of Transcendentalism</a:t>
            </a:r>
          </a:p>
          <a:p>
            <a:pPr lvl="1"/>
            <a:r>
              <a:rPr lang="en-US" smtClean="0"/>
              <a:t>His work </a:t>
            </a:r>
            <a:r>
              <a:rPr lang="en-US" i="1" smtClean="0"/>
              <a:t>Nature</a:t>
            </a:r>
            <a:r>
              <a:rPr lang="en-US" smtClean="0"/>
              <a:t> is thought to be the catalyst for the Transcendental movement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Emerson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Harvard educated and ordained as a Unitarian minister at the Harvard Divinity School</a:t>
            </a:r>
          </a:p>
          <a:p>
            <a:pPr lvl="1"/>
            <a:r>
              <a:rPr lang="en-US" smtClean="0"/>
              <a:t>Found much of what he was taught unsatisfying and resigned in 1832</a:t>
            </a:r>
          </a:p>
          <a:p>
            <a:r>
              <a:rPr lang="en-US" smtClean="0"/>
              <a:t>Known as a great orator during his lifetime</a:t>
            </a:r>
            <a:endParaRPr lang="en-US" sz="2000" smtClean="0"/>
          </a:p>
          <a:p>
            <a:r>
              <a:rPr lang="en-US" smtClean="0"/>
              <a:t>Sought a breakdown of previously accepted conventions</a:t>
            </a:r>
            <a:endParaRPr lang="en-US" sz="2000" smtClean="0"/>
          </a:p>
          <a:p>
            <a:pPr lvl="1"/>
            <a:r>
              <a:rPr lang="en-US" sz="2000" smtClean="0"/>
              <a:t>Scholar and worker</a:t>
            </a:r>
          </a:p>
          <a:p>
            <a:pPr lvl="1"/>
            <a:r>
              <a:rPr lang="en-US" sz="2000" smtClean="0"/>
              <a:t>Thinking and acting</a:t>
            </a:r>
          </a:p>
          <a:p>
            <a:pPr lvl="1"/>
            <a:r>
              <a:rPr lang="en-US" sz="2000" smtClean="0"/>
              <a:t>Practical and fantasy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457200"/>
            <a:ext cx="8385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“Self-Reliance” - Emerson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20574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“There is a time in every man’s education when he arrives at the conviction that </a:t>
            </a:r>
            <a:r>
              <a:rPr lang="en-US" sz="3600" smtClean="0">
                <a:solidFill>
                  <a:schemeClr val="folHlink"/>
                </a:solidFill>
              </a:rPr>
              <a:t>envy is ignorance; that imitation is suicide</a:t>
            </a:r>
            <a:r>
              <a:rPr lang="en-US" sz="3600" smtClean="0"/>
              <a:t>…”</a:t>
            </a:r>
          </a:p>
          <a:p>
            <a:pPr eaLnBrk="1" hangingPunct="1">
              <a:defRPr/>
            </a:pPr>
            <a:r>
              <a:rPr lang="en-US" sz="3600" smtClean="0"/>
              <a:t>“Trust thyself…”</a:t>
            </a:r>
          </a:p>
        </p:txBody>
      </p:sp>
    </p:spTree>
    <p:extLst>
      <p:ext uri="{BB962C8B-B14F-4D97-AF65-F5344CB8AC3E}">
        <p14:creationId xmlns:p14="http://schemas.microsoft.com/office/powerpoint/2010/main" val="3956452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“Self-Reliance” - Emerson</a:t>
            </a: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76400"/>
            <a:ext cx="800735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“</a:t>
            </a:r>
            <a:r>
              <a:rPr lang="en-US" sz="3600" smtClean="0">
                <a:solidFill>
                  <a:schemeClr val="folHlink"/>
                </a:solidFill>
              </a:rPr>
              <a:t>Whoso would be a man, must be a nonconformist.”</a:t>
            </a:r>
          </a:p>
          <a:p>
            <a:pPr eaLnBrk="1" hangingPunct="1">
              <a:defRPr/>
            </a:pPr>
            <a:r>
              <a:rPr lang="en-US" sz="3600" smtClean="0"/>
              <a:t>“Nothing is at last sacred but the integrity of your own mind.”</a:t>
            </a:r>
          </a:p>
          <a:p>
            <a:pPr eaLnBrk="1" hangingPunct="1">
              <a:defRPr/>
            </a:pPr>
            <a:endParaRPr lang="en-US" sz="3600" smtClean="0"/>
          </a:p>
        </p:txBody>
      </p:sp>
    </p:spTree>
    <p:extLst>
      <p:ext uri="{BB962C8B-B14F-4D97-AF65-F5344CB8AC3E}">
        <p14:creationId xmlns:p14="http://schemas.microsoft.com/office/powerpoint/2010/main" val="1383969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990600"/>
            <a:ext cx="8007350" cy="342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/>
              <a:t>“No law can be sacred to me but that of my own nature. Good and bad are but names very readily transferable to that or this; the only right is what is after my constitution; the only wrong what is against it…”</a:t>
            </a:r>
          </a:p>
        </p:txBody>
      </p:sp>
    </p:spTree>
    <p:extLst>
      <p:ext uri="{BB962C8B-B14F-4D97-AF65-F5344CB8AC3E}">
        <p14:creationId xmlns:p14="http://schemas.microsoft.com/office/powerpoint/2010/main" val="1918496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457200"/>
            <a:ext cx="8007350" cy="5638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“Speak what you think now in hard words and tomorrow speak what tomorrow thinks in hard words again, though it contradict every thing you said today. – ‘Ah, so you shall be sure to be misunderstood.” – Is it so bad then to be misunderstood? Pythagoras was misunderstood, and Socrates, and Jesus, and Luther, and Copernicus, and Galileo, and Newton, and every pure and wise spirit that ever took flesh. </a:t>
            </a:r>
            <a:r>
              <a:rPr lang="en-US" sz="2400" dirty="0" smtClean="0">
                <a:solidFill>
                  <a:schemeClr val="folHlink"/>
                </a:solidFill>
              </a:rPr>
              <a:t>To be great is to be misunderstood</a:t>
            </a:r>
            <a:r>
              <a:rPr lang="en-US" sz="24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32443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715000"/>
            <a:ext cx="5334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Henry David Thoreau</a:t>
            </a:r>
          </a:p>
        </p:txBody>
      </p:sp>
      <p:sp>
        <p:nvSpPr>
          <p:cNvPr id="110598" name="Rectangle 6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30480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Walden, or</a:t>
            </a:r>
            <a:br>
              <a:rPr lang="en-US" smtClean="0"/>
            </a:br>
            <a:r>
              <a:rPr lang="en-US" smtClean="0"/>
              <a:t>Life in the Woods</a:t>
            </a:r>
          </a:p>
        </p:txBody>
      </p:sp>
      <p:pic>
        <p:nvPicPr>
          <p:cNvPr id="31748" name="Picture 8" descr="Henry David Thorea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27432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835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 b="0" smtClean="0">
                <a:latin typeface="Arial" charset="0"/>
              </a:rPr>
              <a:t>Thoreau criticized the direction in which civilization was going, particularly commercialization:</a:t>
            </a:r>
            <a:br>
              <a:rPr lang="en-US" sz="2400" b="0" smtClean="0">
                <a:latin typeface="Arial" charset="0"/>
              </a:rPr>
            </a:br>
            <a:endParaRPr lang="en-US" sz="2400" b="0" smtClean="0">
              <a:latin typeface="Arial" charset="0"/>
            </a:endParaRP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"To have done anything just for money is to have been truly idle.“</a:t>
            </a:r>
          </a:p>
          <a:p>
            <a:pPr eaLnBrk="1" hangingPunct="1">
              <a:defRPr/>
            </a:pPr>
            <a:r>
              <a:rPr lang="en-US" smtClean="0"/>
              <a:t>"Most of the luxuries and many of the so-called comforts of life are not only not indispensable, but positive hindrances to the elevation of mankind. " - </a:t>
            </a:r>
            <a:r>
              <a:rPr lang="en-US" i="1" smtClean="0"/>
              <a:t>Walden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r>
              <a:rPr lang="en-US" smtClean="0"/>
              <a:t>"Rather than love, than money, than fame, give me truth." - </a:t>
            </a:r>
            <a:r>
              <a:rPr lang="en-US" i="1" smtClean="0"/>
              <a:t>Walden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3976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forestwalk_1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685800"/>
            <a:ext cx="7543800" cy="579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chemeClr val="accent2"/>
                </a:solidFill>
              </a:rPr>
              <a:t>“I went to the woods because I wished to live deliberately, to front only the essential facts of life, and see if I could not learn what it had to  teach, and not, when I came to die, discover that I had not lived.”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79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7" descr="forest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600200" y="3886200"/>
            <a:ext cx="5715000" cy="2209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smtClean="0"/>
              <a:t>“Heaven is under our feet as well as over our heads.”</a:t>
            </a:r>
          </a:p>
          <a:p>
            <a:pPr eaLnBrk="1" hangingPunct="1">
              <a:defRPr/>
            </a:pPr>
            <a:endParaRPr 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25065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Light Side or Dark Side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3352800" cy="1676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124200" cy="1676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65453"/>
            <a:ext cx="2856230" cy="1947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22" y="4165453"/>
            <a:ext cx="2668633" cy="19912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3580678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Good Witch  or a Bad Witch?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7193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3400" y="685800"/>
            <a:ext cx="7620000" cy="8985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“Civil Disobedience”</a:t>
            </a:r>
          </a:p>
        </p:txBody>
      </p:sp>
      <p:sp>
        <p:nvSpPr>
          <p:cNvPr id="59398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2057400"/>
            <a:ext cx="8153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Thoreau’s essay urging passive, nonviolent resistance to governmental policies to which an individual is morally opposed</a:t>
            </a:r>
          </a:p>
        </p:txBody>
      </p:sp>
    </p:spTree>
    <p:extLst>
      <p:ext uri="{BB962C8B-B14F-4D97-AF65-F5344CB8AC3E}">
        <p14:creationId xmlns:p14="http://schemas.microsoft.com/office/powerpoint/2010/main" val="3038556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Civil Disobedience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057400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Written after Thoreau spent a night in jail after refusing to pay a poll tax.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Thoreau refused to pay the $1.50 tax because the revenues went to the government which was allowing slavery to continue and which was waging an unjust war against Mexico</a:t>
            </a:r>
            <a:r>
              <a:rPr lang="en-US" sz="36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53252" name="Picture 5" descr="THOREAU_jail_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7620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02407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aa_chavez_subj_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157413" cy="29098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ghand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2133600" cy="3222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MartinLutherKingHistor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62250"/>
            <a:ext cx="2857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7620000" cy="8985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smtClean="0"/>
              <a:t>“Civil Disobedience”</a:t>
            </a:r>
          </a:p>
        </p:txBody>
      </p:sp>
      <p:sp>
        <p:nvSpPr>
          <p:cNvPr id="131078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914400"/>
            <a:ext cx="8305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Influenced individuals such as Ghandi, Dr. Martin Luther King Jr. &amp; Cesar Chavez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733800" y="57150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Click on photo for info about each person</a:t>
            </a:r>
          </a:p>
        </p:txBody>
      </p:sp>
    </p:spTree>
    <p:extLst>
      <p:ext uri="{BB962C8B-B14F-4D97-AF65-F5344CB8AC3E}">
        <p14:creationId xmlns:p14="http://schemas.microsoft.com/office/powerpoint/2010/main" val="2326367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6002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“That government is best which governs least…That government is best which governs not at all.”</a:t>
            </a:r>
          </a:p>
          <a:p>
            <a:pPr eaLnBrk="1" hangingPunct="1">
              <a:defRPr/>
            </a:pPr>
            <a:r>
              <a:rPr lang="en-US" sz="2000" dirty="0" smtClean="0"/>
              <a:t>“I ask for, not at once no government, but </a:t>
            </a:r>
            <a:r>
              <a:rPr lang="en-US" sz="2000" i="1" dirty="0" smtClean="0"/>
              <a:t>at once</a:t>
            </a:r>
            <a:r>
              <a:rPr lang="en-US" sz="2000" dirty="0" smtClean="0"/>
              <a:t> a better government.”</a:t>
            </a:r>
          </a:p>
          <a:p>
            <a:pPr eaLnBrk="1" hangingPunct="1">
              <a:defRPr/>
            </a:pPr>
            <a:r>
              <a:rPr lang="en-US" sz="2000" dirty="0" smtClean="0"/>
              <a:t>“I cannot for an instant recognize that political organization as </a:t>
            </a:r>
            <a:r>
              <a:rPr lang="en-US" sz="2000" i="1" dirty="0" smtClean="0"/>
              <a:t>my</a:t>
            </a:r>
            <a:r>
              <a:rPr lang="en-US" sz="2000" dirty="0" smtClean="0"/>
              <a:t> government which is the </a:t>
            </a:r>
            <a:r>
              <a:rPr lang="en-US" sz="2000" i="1" dirty="0" smtClean="0"/>
              <a:t>slave’s</a:t>
            </a:r>
            <a:r>
              <a:rPr lang="en-US" sz="2000" dirty="0" smtClean="0"/>
              <a:t> government also.”</a:t>
            </a:r>
          </a:p>
        </p:txBody>
      </p:sp>
      <p:sp>
        <p:nvSpPr>
          <p:cNvPr id="440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“Civil Disobedience”</a:t>
            </a:r>
          </a:p>
        </p:txBody>
      </p:sp>
    </p:spTree>
    <p:extLst>
      <p:ext uri="{BB962C8B-B14F-4D97-AF65-F5344CB8AC3E}">
        <p14:creationId xmlns:p14="http://schemas.microsoft.com/office/powerpoint/2010/main" val="1549514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j02338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46482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457200"/>
            <a:ext cx="4648200" cy="617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“If the injustice is part of the necessary friction of the machine of government let it go…but if it is of such a nature that it requires you to be the agent of injustice to another, then, I say, break the law. Let your life be a counter friction to stop the machine.”</a:t>
            </a:r>
          </a:p>
        </p:txBody>
      </p:sp>
      <p:sp>
        <p:nvSpPr>
          <p:cNvPr id="57348" name="Rectangle 9"/>
          <p:cNvSpPr>
            <a:spLocks noChangeArrowheads="1"/>
          </p:cNvSpPr>
          <p:nvPr/>
        </p:nvSpPr>
        <p:spPr bwMode="auto">
          <a:xfrm>
            <a:off x="0" y="108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349" name="Picture 11" descr="Julia lived on &quot;Luna&quot; from December 10, 1997 to December 18, 199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813175" cy="5334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Text Box 2"/>
          <p:cNvSpPr txBox="1">
            <a:spLocks noChangeArrowheads="1"/>
          </p:cNvSpPr>
          <p:nvPr/>
        </p:nvSpPr>
        <p:spPr bwMode="auto">
          <a:xfrm>
            <a:off x="4800600" y="60198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Click on the photo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4213387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62400" y="304800"/>
            <a:ext cx="4959350" cy="5867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“Under a government which imprisons any unjustly, the true place for a just man is also a prison…It is there that the fugitive slave, and the Mexican prisoner on parole, and the Indian come to plead the wrongs of the race should find them..”</a:t>
            </a:r>
          </a:p>
        </p:txBody>
      </p:sp>
      <p:pic>
        <p:nvPicPr>
          <p:cNvPr id="59395" name="Picture 5" descr="cos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841750" cy="5867400"/>
          </a:xfrm>
          <a:prstGeom prst="rect">
            <a:avLst/>
          </a:prstGeom>
          <a:noFill/>
          <a:ln w="571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00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4" descr="j02938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8125"/>
            <a:ext cx="6096000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447800"/>
            <a:ext cx="8007350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“If a thousand men were not to pay their tax-bills this year, that would not be a violent and bloody measure, as it would be to pay them, and enable the State to commit violence and shed innocent blood. This is, in fact, the definition of a peaceable revolution…”</a:t>
            </a:r>
          </a:p>
        </p:txBody>
      </p:sp>
    </p:spTree>
    <p:extLst>
      <p:ext uri="{BB962C8B-B14F-4D97-AF65-F5344CB8AC3E}">
        <p14:creationId xmlns:p14="http://schemas.microsoft.com/office/powerpoint/2010/main" val="4223822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jlvn329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5529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89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Romanticism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“romanticism” refers to a set of loosely connected attitudes toward nature and humankind, and NOT to romantic love.</a:t>
            </a:r>
          </a:p>
          <a:p>
            <a:pPr eaLnBrk="1" hangingPunct="1"/>
            <a:r>
              <a:rPr lang="en-US" sz="2400" dirty="0" smtClean="0"/>
              <a:t>The movement known as romanticism sprang up in both Europe and America as a reaction to everything that had come before it: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The rationalism of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-century Age of Reason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The strict doctrines of Puritanism</a:t>
            </a:r>
          </a:p>
        </p:txBody>
      </p:sp>
    </p:spTree>
    <p:extLst>
      <p:ext uri="{BB962C8B-B14F-4D97-AF65-F5344CB8AC3E}">
        <p14:creationId xmlns:p14="http://schemas.microsoft.com/office/powerpoint/2010/main" val="42143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American Romanticism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Arial" charset="0"/>
              </a:rPr>
              <a:t>During the late 1700s and early 1800s, romanticism was the dominant literary mode in Europe.</a:t>
            </a:r>
          </a:p>
          <a:p>
            <a:pPr eaLnBrk="1" hangingPunct="1"/>
            <a:r>
              <a:rPr lang="en-US" sz="2000" dirty="0" smtClean="0">
                <a:cs typeface="Arial" charset="0"/>
              </a:rPr>
              <a:t>In reaction to the Enlightenment and its emphasis on reason, romanticism stressed 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emotion, </a:t>
            </a:r>
            <a:r>
              <a:rPr lang="en-US" sz="2000" dirty="0" smtClean="0">
                <a:cs typeface="Arial" charset="0"/>
              </a:rPr>
              <a:t>the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 imagination, </a:t>
            </a:r>
            <a:r>
              <a:rPr lang="en-US" sz="2000" dirty="0" smtClean="0">
                <a:cs typeface="Arial" charset="0"/>
              </a:rPr>
              <a:t>and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 subjectivity </a:t>
            </a:r>
            <a:r>
              <a:rPr lang="en-US" sz="2000" dirty="0" smtClean="0">
                <a:cs typeface="Arial" charset="0"/>
              </a:rPr>
              <a:t>of approach.</a:t>
            </a:r>
          </a:p>
        </p:txBody>
      </p:sp>
    </p:spTree>
    <p:extLst>
      <p:ext uri="{BB962C8B-B14F-4D97-AF65-F5344CB8AC3E}">
        <p14:creationId xmlns:p14="http://schemas.microsoft.com/office/powerpoint/2010/main" val="19620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Moral Dilemmas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You work at a bank. Another employee, who you consider incompetent, is blamed for your error involving thousands of dollars. The error cannot be traced. Do you own up to it?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Your cat has been lost for three months. You discover that strangers found your beloved pet injured in a ditch, paid $300 for veterinary care, and adopted it. Do you let them keep it?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You have to choose a group for a class project. A friend, who does not do well in the course, wants to be in your group. Another student, who you are not very fond of but has an A in the class, also wants to work with you. Do you choose your friend?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American Romanticism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Romantic artists, philosophers, and writers saw the limitations of reason and celebrated instead the glories of the </a:t>
            </a:r>
            <a:r>
              <a:rPr lang="en-US" sz="2400" dirty="0" smtClean="0">
                <a:solidFill>
                  <a:schemeClr val="tx2"/>
                </a:solidFill>
              </a:rPr>
              <a:t>individual spirit</a:t>
            </a:r>
            <a:r>
              <a:rPr lang="en-US" sz="2400" dirty="0" smtClean="0"/>
              <a:t>, the </a:t>
            </a:r>
            <a:r>
              <a:rPr lang="en-US" sz="2400" dirty="0" smtClean="0">
                <a:solidFill>
                  <a:schemeClr val="tx2"/>
                </a:solidFill>
              </a:rPr>
              <a:t>emotions</a:t>
            </a:r>
            <a:r>
              <a:rPr lang="en-US" sz="2400" dirty="0" smtClean="0"/>
              <a:t>, and the </a:t>
            </a:r>
            <a:r>
              <a:rPr lang="en-US" sz="2400" dirty="0" smtClean="0">
                <a:solidFill>
                  <a:schemeClr val="tx2"/>
                </a:solidFill>
              </a:rPr>
              <a:t>imagination</a:t>
            </a:r>
            <a:r>
              <a:rPr lang="en-US" sz="2400" dirty="0" smtClean="0"/>
              <a:t> as basic elements of human nature.</a:t>
            </a:r>
          </a:p>
        </p:txBody>
      </p:sp>
    </p:spTree>
    <p:extLst>
      <p:ext uri="{BB962C8B-B14F-4D97-AF65-F5344CB8AC3E}">
        <p14:creationId xmlns:p14="http://schemas.microsoft.com/office/powerpoint/2010/main" val="26926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Classicism &amp; Romanticism</a:t>
            </a:r>
          </a:p>
        </p:txBody>
      </p:sp>
      <p:sp>
        <p:nvSpPr>
          <p:cNvPr id="54275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267200" cy="5486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ea typeface="Batang" panose="02030600000101010101" pitchFamily="18" charset="-127"/>
              </a:rPr>
              <a:t>Classicism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ea typeface="Batang" panose="02030600000101010101" pitchFamily="18" charset="-127"/>
              </a:rPr>
              <a:t>(The Age of Reason)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Batang" panose="02030600000101010101" pitchFamily="18" charset="-127"/>
              </a:rPr>
              <a:t>Reason dominates nature &amp; human nature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Batang" panose="02030600000101010101" pitchFamily="18" charset="-127"/>
              </a:rPr>
              <a:t>Objectivity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Batang" panose="02030600000101010101" pitchFamily="18" charset="-127"/>
              </a:rPr>
              <a:t>Scientific in nature; governed by fixed, unchanging laws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Batang" panose="02030600000101010101" pitchFamily="18" charset="-127"/>
              </a:rPr>
              <a:t>Reason over imagination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Batang" panose="02030600000101010101" pitchFamily="18" charset="-127"/>
              </a:rPr>
              <a:t>Common over individual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Batang" panose="02030600000101010101" pitchFamily="18" charset="-127"/>
              </a:rPr>
              <a:t>Upholds tradition; resists change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Batang" panose="02030600000101010101" pitchFamily="18" charset="-127"/>
              </a:rPr>
              <a:t>Rational thought &amp; logic: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Batang" panose="02030600000101010101" pitchFamily="18" charset="-127"/>
              </a:rPr>
              <a:t>“I think; therefore, I am.”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endParaRPr lang="en-US" b="1" dirty="0" smtClean="0"/>
          </a:p>
        </p:txBody>
      </p:sp>
      <p:sp>
        <p:nvSpPr>
          <p:cNvPr id="54276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143000"/>
            <a:ext cx="4038600" cy="5410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000" dirty="0" smtClean="0"/>
              <a:t>Romanticism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Greater personal freedom for the individual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Emphasis on emotions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Subjectivity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Intuition (inner perception of truth)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Imagination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Social progress &amp; spiritual growth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Humanitarian reform (abolitionists, feminism)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Change, growth,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democracy</a:t>
            </a:r>
          </a:p>
        </p:txBody>
      </p:sp>
    </p:spTree>
    <p:extLst>
      <p:ext uri="{BB962C8B-B14F-4D97-AF65-F5344CB8AC3E}">
        <p14:creationId xmlns:p14="http://schemas.microsoft.com/office/powerpoint/2010/main" val="25439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Historical Context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en-US" sz="2800" dirty="0" smtClean="0"/>
              <a:t>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Century America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Unrestrained growth in  U.S.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1803-1853: area of U.S. increases from 846,000 to 2,181,000.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1800-1850: population of U.S. increases from 5 million to over 23 million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Westward expansion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Technological advancements (i.e. steel plow, telegraph, cotton gin)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Transportation Improvements (canals, railroads)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88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Literature and Literacy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Newspapers</a:t>
            </a:r>
          </a:p>
          <a:p>
            <a:pPr lvl="1" eaLnBrk="1" hangingPunct="1"/>
            <a:r>
              <a:rPr lang="en-US" sz="2800" dirty="0" smtClean="0"/>
              <a:t>Native American tribes, black-owned newspapers, abolitionists</a:t>
            </a:r>
          </a:p>
          <a:p>
            <a:pPr eaLnBrk="1" hangingPunct="1"/>
            <a:r>
              <a:rPr lang="en-US" sz="2800" dirty="0" smtClean="0"/>
              <a:t>Lyceum Movement</a:t>
            </a:r>
          </a:p>
          <a:p>
            <a:pPr lvl="1" eaLnBrk="1" hangingPunct="1"/>
            <a:r>
              <a:rPr lang="en-US" sz="2800" dirty="0" smtClean="0"/>
              <a:t>Part education, part entertainment</a:t>
            </a:r>
          </a:p>
          <a:p>
            <a:pPr lvl="1" eaLnBrk="1" hangingPunct="1"/>
            <a:r>
              <a:rPr lang="en-US" sz="2800" dirty="0" smtClean="0"/>
              <a:t>Debating societies</a:t>
            </a:r>
          </a:p>
          <a:p>
            <a:pPr lvl="2" eaLnBrk="1" hangingPunct="1"/>
            <a:r>
              <a:rPr lang="en-US" sz="2800" dirty="0" smtClean="0"/>
              <a:t>Issues of the day such as manifest destiny, slavery, voting rights</a:t>
            </a:r>
          </a:p>
        </p:txBody>
      </p:sp>
    </p:spTree>
    <p:extLst>
      <p:ext uri="{BB962C8B-B14F-4D97-AF65-F5344CB8AC3E}">
        <p14:creationId xmlns:p14="http://schemas.microsoft.com/office/powerpoint/2010/main" val="5675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Religion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Protestant Christianity provided certain common assumptions, a vocabulary and a set of images and allusions to the majority of Americans in the early nineteenth century.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Writers like Emily Dickinson, Herman Melville, and Nathaniel Hawthorne could depend on their audience to recognize and respond to Biblical and other religious allusions and quotations.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41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Paradox of Early America or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Hypocrisy of Democracy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cs typeface="Arial" charset="0"/>
              </a:rPr>
              <a:t>The most idealistic nation in the world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cs typeface="Arial" charset="0"/>
              </a:rPr>
              <a:t> (“All men are created equal”) was committing national sins: institutionalized slavery of African Americans, the near-genocide of Native Americans, discrimination against immigrants, and the treatment of women.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7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An “American” Literature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5257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America began developing its own distinct literary tradition. 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American writers were naturally influenced by their English and European heritage and thus not totally original in form or content; however, there was an elusive "American" quality about the new literature</a:t>
            </a:r>
            <a:r>
              <a:rPr lang="en-US" dirty="0" smtClean="0">
                <a:cs typeface="Arial" charset="0"/>
              </a:rPr>
              <a:t>.</a:t>
            </a:r>
          </a:p>
          <a:p>
            <a:pPr eaLnBrk="1" hangingPunct="1"/>
            <a:endParaRPr lang="en-US" dirty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An “American” Literature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i="1" smtClean="0">
              <a:solidFill>
                <a:schemeClr val="tx2"/>
              </a:solidFill>
              <a:cs typeface="Arial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Herman Melville (author of </a:t>
            </a:r>
            <a:r>
              <a:rPr lang="en-US" i="1" smtClean="0">
                <a:cs typeface="Arial" charset="0"/>
              </a:rPr>
              <a:t>Moby Dick</a:t>
            </a:r>
            <a:r>
              <a:rPr lang="en-US" smtClean="0">
                <a:cs typeface="Arial" charset="0"/>
              </a:rPr>
              <a:t>), commenting on the risks American writers must take, stated:</a:t>
            </a:r>
            <a:endParaRPr lang="en-US" i="1" smtClean="0">
              <a:solidFill>
                <a:schemeClr val="tx2"/>
              </a:solidFill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i="1" smtClean="0">
                <a:solidFill>
                  <a:schemeClr val="tx2"/>
                </a:solidFill>
                <a:cs typeface="Arial" charset="0"/>
              </a:rPr>
              <a:t>"It is better to fail in originality 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solidFill>
                  <a:schemeClr val="tx2"/>
                </a:solidFill>
                <a:cs typeface="Arial" charset="0"/>
              </a:rPr>
              <a:t>than to succeed in imitation."</a:t>
            </a:r>
          </a:p>
          <a:p>
            <a:pPr eaLnBrk="1" hangingPunct="1"/>
            <a:endParaRPr lang="en-US" i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228600"/>
            <a:ext cx="3200400" cy="1295400"/>
          </a:xfrm>
        </p:spPr>
        <p:txBody>
          <a:bodyPr/>
          <a:lstStyle/>
          <a:p>
            <a:pPr eaLnBrk="1" hangingPunct="1"/>
            <a:r>
              <a:rPr lang="en-US" sz="4000" smtClean="0"/>
              <a:t>Washington Irving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5486400" cy="5943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While living in Europe, Irving, studied European folklore, including Faust and the Brothers Grimm. </a:t>
            </a:r>
          </a:p>
          <a:p>
            <a:pPr eaLnBrk="1" hangingPunct="1"/>
            <a:r>
              <a:rPr lang="en-US" smtClean="0">
                <a:cs typeface="Arial" charset="0"/>
              </a:rPr>
              <a:t>This research influenced his writing greatly.</a:t>
            </a:r>
          </a:p>
          <a:p>
            <a:pPr eaLnBrk="1" hangingPunct="1"/>
            <a:r>
              <a:rPr lang="en-US" smtClean="0">
                <a:cs typeface="Arial" charset="0"/>
              </a:rPr>
              <a:t>Romantic writers felt that folklore contained the secret and primitive dreams of the people and also intriguing elements of the supernatural.</a:t>
            </a:r>
          </a:p>
          <a:p>
            <a:pPr eaLnBrk="1" hangingPunct="1"/>
            <a:endParaRPr lang="en-US" smtClean="0"/>
          </a:p>
        </p:txBody>
      </p:sp>
      <p:pic>
        <p:nvPicPr>
          <p:cNvPr id="41988" name="Picture 4" descr="Washington Ir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925763" cy="36576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Washington Irving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572000" cy="5867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Two of his best-known stories are </a:t>
            </a:r>
            <a:r>
              <a:rPr lang="en-US" sz="2400" b="1" dirty="0" smtClean="0">
                <a:cs typeface="Arial" charset="0"/>
              </a:rPr>
              <a:t>“Rip Van Winkle”</a:t>
            </a:r>
            <a:r>
              <a:rPr lang="en-US" sz="2400" dirty="0" smtClean="0">
                <a:cs typeface="Arial" charset="0"/>
              </a:rPr>
              <a:t> and </a:t>
            </a:r>
            <a:r>
              <a:rPr lang="en-US" sz="2400" b="1" dirty="0" smtClean="0">
                <a:cs typeface="Arial" charset="0"/>
              </a:rPr>
              <a:t>“The Legend of Sleepy Hollow,” </a:t>
            </a:r>
            <a:r>
              <a:rPr lang="en-US" sz="2400" dirty="0" smtClean="0">
                <a:cs typeface="Arial" charset="0"/>
              </a:rPr>
              <a:t>both appearing in </a:t>
            </a:r>
            <a:r>
              <a:rPr lang="en-US" sz="2400" i="1" dirty="0" smtClean="0">
                <a:cs typeface="Arial" charset="0"/>
              </a:rPr>
              <a:t>The Sketch Book of Geoffrey Crayon, Gent.</a:t>
            </a:r>
            <a:r>
              <a:rPr lang="en-US" sz="2400" dirty="0" smtClean="0">
                <a:cs typeface="Arial" charset="0"/>
              </a:rPr>
              <a:t> (1819-1820).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These stories and others like them provided American legends and helped shape an American folklore.</a:t>
            </a:r>
          </a:p>
          <a:p>
            <a:pPr eaLnBrk="1" hangingPunct="1"/>
            <a:endParaRPr lang="en-US" sz="2800" dirty="0" smtClean="0">
              <a:cs typeface="Arial" charset="0"/>
            </a:endParaRPr>
          </a:p>
        </p:txBody>
      </p:sp>
      <p:pic>
        <p:nvPicPr>
          <p:cNvPr id="43012" name="Picture 4" descr="headless hores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276600" cy="32766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Born Bad or Good?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52600"/>
            <a:ext cx="2514600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sz="2800" smtClean="0"/>
              <a:t>Puritans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CC3300"/>
                </a:solidFill>
              </a:rPr>
              <a:t>Sinful</a:t>
            </a:r>
          </a:p>
        </p:txBody>
      </p:sp>
      <p:sp>
        <p:nvSpPr>
          <p:cNvPr id="138244" name="Rectangle 4"/>
          <p:cNvSpPr>
            <a:spLocks noRot="1" noChangeArrowheads="1"/>
          </p:cNvSpPr>
          <p:nvPr/>
        </p:nvSpPr>
        <p:spPr bwMode="auto">
          <a:xfrm>
            <a:off x="5715000" y="1828800"/>
            <a:ext cx="312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Transcendentalists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</a:t>
            </a:r>
          </a:p>
        </p:txBody>
      </p:sp>
      <p:sp>
        <p:nvSpPr>
          <p:cNvPr id="138245" name="Rectangle 5"/>
          <p:cNvSpPr>
            <a:spLocks noRot="1" noChangeArrowheads="1"/>
          </p:cNvSpPr>
          <p:nvPr/>
        </p:nvSpPr>
        <p:spPr bwMode="auto">
          <a:xfrm>
            <a:off x="2743200" y="1752600"/>
            <a:ext cx="289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Enlightenment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Blank Slate</a:t>
            </a:r>
          </a:p>
        </p:txBody>
      </p:sp>
      <p:pic>
        <p:nvPicPr>
          <p:cNvPr id="10246" name="Picture 7" descr="angel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3526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819tabularasa_1_1_sc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9401" r="7692" b="11966"/>
          <a:stretch>
            <a:fillRect/>
          </a:stretch>
        </p:blipFill>
        <p:spPr bwMode="auto">
          <a:xfrm>
            <a:off x="3048000" y="342900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titi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8129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760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James Fenimore Cooper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81000"/>
            <a:ext cx="7696200" cy="434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James </a:t>
            </a:r>
            <a:r>
              <a:rPr lang="en-US" sz="2400" dirty="0" err="1" smtClean="0">
                <a:cs typeface="Arial" charset="0"/>
              </a:rPr>
              <a:t>Fenimore</a:t>
            </a:r>
            <a:r>
              <a:rPr lang="en-US" sz="2400" dirty="0" smtClean="0">
                <a:cs typeface="Arial" charset="0"/>
              </a:rPr>
              <a:t> Cooper was a master of historical fiction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Along with Irving, he was one of the few writers who could make a living by writing.</a:t>
            </a:r>
          </a:p>
          <a:p>
            <a:pPr eaLnBrk="1" hangingPunct="1"/>
            <a:endParaRPr lang="en-US" dirty="0" smtClean="0">
              <a:cs typeface="Arial" charset="0"/>
            </a:endParaRPr>
          </a:p>
        </p:txBody>
      </p:sp>
      <p:pic>
        <p:nvPicPr>
          <p:cNvPr id="44036" name="Picture 4" descr="James Fenimore Coo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3352800"/>
            <a:ext cx="26368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James Fenimore Cooper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800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Cooper wrote a series of five novels called the </a:t>
            </a:r>
            <a:r>
              <a:rPr lang="en-US" sz="2400" b="1" i="1" dirty="0" err="1" smtClean="0">
                <a:cs typeface="Arial" charset="0"/>
              </a:rPr>
              <a:t>Leatherstocking</a:t>
            </a:r>
            <a:r>
              <a:rPr lang="en-US" sz="2400" b="1" i="1" dirty="0" smtClean="0">
                <a:cs typeface="Arial" charset="0"/>
              </a:rPr>
              <a:t> Tales</a:t>
            </a:r>
            <a:r>
              <a:rPr lang="en-US" sz="2400" dirty="0" smtClean="0">
                <a:cs typeface="Arial" charset="0"/>
              </a:rPr>
              <a:t>, which includes</a:t>
            </a:r>
            <a:r>
              <a:rPr lang="en-US" sz="2400" b="1" i="1" dirty="0" smtClean="0">
                <a:cs typeface="Arial" charset="0"/>
              </a:rPr>
              <a:t> The Last of the Mohicans, </a:t>
            </a:r>
            <a:r>
              <a:rPr lang="en-US" sz="2400" dirty="0" smtClean="0">
                <a:cs typeface="Arial" charset="0"/>
              </a:rPr>
              <a:t>focusing on the adventures of Natty </a:t>
            </a:r>
            <a:r>
              <a:rPr lang="en-US" sz="2400" dirty="0" err="1" smtClean="0">
                <a:cs typeface="Arial" charset="0"/>
              </a:rPr>
              <a:t>Bumppo</a:t>
            </a:r>
            <a:r>
              <a:rPr lang="en-US" sz="2400" dirty="0" smtClean="0">
                <a:cs typeface="Arial" charset="0"/>
              </a:rPr>
              <a:t>, a white man living among Native Americans in the forests of the American Northeast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Native Americans are portrayed as “noble savages” in Cooper’s work.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45060" name="Picture 5" descr="79878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809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Romantic Literature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/>
              <a:t>Characteristics</a:t>
            </a:r>
          </a:p>
          <a:p>
            <a:pPr eaLnBrk="1" hangingPunct="1"/>
            <a:r>
              <a:rPr lang="en-US" sz="2400" dirty="0" smtClean="0"/>
              <a:t>Sentimentalism (</a:t>
            </a:r>
            <a:r>
              <a:rPr lang="en-US" sz="2400" i="1" dirty="0" smtClean="0"/>
              <a:t>The Sketch Book</a:t>
            </a:r>
            <a:r>
              <a:rPr lang="en-US" sz="2400" dirty="0" smtClean="0"/>
              <a:t> – Irving)</a:t>
            </a:r>
          </a:p>
          <a:p>
            <a:pPr eaLnBrk="1" hangingPunct="1"/>
            <a:r>
              <a:rPr lang="en-US" sz="2400" dirty="0" smtClean="0"/>
              <a:t>Primitivism </a:t>
            </a:r>
            <a:r>
              <a:rPr lang="en-US" sz="2400" dirty="0" smtClean="0"/>
              <a:t>&amp; the cult of the noble savage (Cooper)</a:t>
            </a:r>
          </a:p>
          <a:p>
            <a:pPr eaLnBrk="1" hangingPunct="1"/>
            <a:r>
              <a:rPr lang="en-US" sz="2400" dirty="0" smtClean="0"/>
              <a:t>Celebration of natural beauty &amp; the simple life (Cooper, Emerson, Thoreau)</a:t>
            </a:r>
          </a:p>
          <a:p>
            <a:pPr eaLnBrk="1" hangingPunct="1"/>
            <a:r>
              <a:rPr lang="en-US" sz="2400" dirty="0" smtClean="0"/>
              <a:t>Introspection (Thoreau, Poe)</a:t>
            </a:r>
          </a:p>
          <a:p>
            <a:pPr eaLnBrk="1" hangingPunct="1"/>
            <a:r>
              <a:rPr lang="en-US" sz="2400" dirty="0" smtClean="0"/>
              <a:t>Idealization of the common man, uncorrupted by civilization (Cooper)</a:t>
            </a:r>
          </a:p>
        </p:txBody>
      </p:sp>
    </p:spTree>
    <p:extLst>
      <p:ext uri="{BB962C8B-B14F-4D97-AF65-F5344CB8AC3E}">
        <p14:creationId xmlns:p14="http://schemas.microsoft.com/office/powerpoint/2010/main" val="656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Romantic Literature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Interest in the picturesque past (Irving, Hawthorne)</a:t>
            </a:r>
          </a:p>
          <a:p>
            <a:pPr eaLnBrk="1" hangingPunct="1"/>
            <a:r>
              <a:rPr lang="en-US" sz="2400" dirty="0" smtClean="0"/>
              <a:t>Interest in remote places (Melville)</a:t>
            </a:r>
          </a:p>
          <a:p>
            <a:pPr eaLnBrk="1" hangingPunct="1"/>
            <a:r>
              <a:rPr lang="en-US" sz="2400" dirty="0" smtClean="0"/>
              <a:t>Concern with a world of mystery; morbid, melancholy (Poe)</a:t>
            </a:r>
          </a:p>
          <a:p>
            <a:pPr eaLnBrk="1" hangingPunct="1"/>
            <a:r>
              <a:rPr lang="en-US" sz="2400" dirty="0" smtClean="0"/>
              <a:t>Individualism (Emerson, Thoreau, Whitman)</a:t>
            </a:r>
          </a:p>
          <a:p>
            <a:pPr eaLnBrk="1" hangingPunct="1"/>
            <a:r>
              <a:rPr lang="en-US" sz="2400" dirty="0" smtClean="0"/>
              <a:t>Humanitarianism (</a:t>
            </a:r>
            <a:r>
              <a:rPr lang="en-US" sz="2400" i="1" dirty="0" smtClean="0"/>
              <a:t>Uncle Tom’s Cabin</a:t>
            </a:r>
            <a:r>
              <a:rPr lang="en-US" sz="2400" dirty="0" smtClean="0"/>
              <a:t>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8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Common Characteristics</a:t>
            </a:r>
            <a:br>
              <a:rPr lang="en-US" sz="4000" dirty="0" smtClean="0"/>
            </a:br>
            <a:r>
              <a:rPr lang="en-US" sz="4000" dirty="0" smtClean="0"/>
              <a:t>of </a:t>
            </a:r>
            <a:r>
              <a:rPr lang="en-US" sz="4000" dirty="0" smtClean="0"/>
              <a:t>Romantic </a:t>
            </a:r>
            <a:r>
              <a:rPr lang="en-US" sz="4000" dirty="0" smtClean="0"/>
              <a:t>Fiction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124700" cy="40528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NATURE</a:t>
            </a:r>
            <a:r>
              <a:rPr lang="en-US" dirty="0" smtClean="0"/>
              <a:t>: Celebration of natural beauty &amp; the simple life (also the sublime in nature)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THE PAST</a:t>
            </a:r>
            <a:r>
              <a:rPr lang="en-US" dirty="0" smtClean="0"/>
              <a:t>: Interest in the picturesque past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THE SUPERNATURAL</a:t>
            </a:r>
            <a:r>
              <a:rPr lang="en-US" dirty="0" smtClean="0"/>
              <a:t>: Concern with a world of mystery; morbid, melancholy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HUMAN NATURE</a:t>
            </a:r>
            <a:r>
              <a:rPr lang="en-US" dirty="0" smtClean="0"/>
              <a:t>: Exploration of human  emotion and individualism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48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American Romanticism</a:t>
            </a:r>
            <a:br>
              <a:rPr lang="en-US" smtClean="0"/>
            </a:br>
            <a:r>
              <a:rPr lang="en-US" smtClean="0"/>
              <a:t>Art &amp; Architecture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5029200" cy="1295400"/>
          </a:xfrm>
        </p:spPr>
        <p:txBody>
          <a:bodyPr/>
          <a:lstStyle/>
          <a:p>
            <a:pPr eaLnBrk="1" hangingPunct="1"/>
            <a:r>
              <a:rPr lang="en-US" smtClean="0"/>
              <a:t>The Hudson River School</a:t>
            </a:r>
          </a:p>
          <a:p>
            <a:pPr eaLnBrk="1" hangingPunct="1"/>
            <a:r>
              <a:rPr lang="en-US" smtClean="0"/>
              <a:t>The Gothic Revival</a:t>
            </a:r>
          </a:p>
        </p:txBody>
      </p:sp>
      <p:pic>
        <p:nvPicPr>
          <p:cNvPr id="58372" name="Picture 5" descr="tlc4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603375"/>
            <a:ext cx="3108325" cy="51784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7" descr="heart_of_andes-small.jpg (38633 byte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8338"/>
            <a:ext cx="5715000" cy="31162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Transcendental Philosophies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Wingdings 2" charset="2"/>
              <a:buChar char=""/>
              <a:defRPr/>
            </a:pPr>
            <a:r>
              <a:rPr lang="en-US" sz="2800" dirty="0" smtClean="0"/>
              <a:t>An ideal spiritual state exists that transcends (exists beyond) our physical state</a:t>
            </a:r>
          </a:p>
          <a:p>
            <a:pPr lvl="1" fontAlgn="auto">
              <a:buFont typeface="Wingdings 2" charset="2"/>
              <a:buChar char=""/>
              <a:defRPr/>
            </a:pPr>
            <a:r>
              <a:rPr lang="en-US" sz="2800" dirty="0" smtClean="0"/>
              <a:t>This is a personal experience, discovered through intuition – not studying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Transcendental Philosophies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/>
              <a:t>Belief in the “Oversoul”</a:t>
            </a:r>
          </a:p>
          <a:p>
            <a:pPr lvl="1"/>
            <a:r>
              <a:rPr lang="en-US" sz="3200" smtClean="0"/>
              <a:t>Not quite God, not just nature – divine entity that overlooks all things</a:t>
            </a:r>
          </a:p>
          <a:p>
            <a:pPr lvl="1"/>
            <a:r>
              <a:rPr lang="en-US" sz="3200" smtClean="0"/>
              <a:t>This entity is present in all things and all people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obi-wan-kenobi-01-large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47800"/>
            <a:ext cx="6324600" cy="4743450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en-US" smtClean="0"/>
              <a:t>Oversoul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Transcendental Philosophies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buFont typeface="Wingdings 2" charset="2"/>
              <a:buChar char=""/>
              <a:defRPr/>
            </a:pPr>
            <a:r>
              <a:rPr lang="en-US" sz="4400" dirty="0" smtClean="0"/>
              <a:t>Interconnectedness of all things</a:t>
            </a:r>
          </a:p>
          <a:p>
            <a:pPr lvl="1" fontAlgn="auto">
              <a:buFont typeface="Wingdings 2" charset="2"/>
              <a:buChar char=""/>
              <a:defRPr/>
            </a:pPr>
            <a:r>
              <a:rPr lang="en-US" sz="3600" dirty="0" smtClean="0"/>
              <a:t>Nature serves as a mirror to our own lives (or, we can see an example of every facet of human nature in some aspect of physical nature.  For example, the veins in a leaf mirror the veins in our bodies).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15389</TotalTime>
  <Words>2219</Words>
  <Application>Microsoft Office PowerPoint</Application>
  <PresentationFormat>On-screen Show (4:3)</PresentationFormat>
  <Paragraphs>232</Paragraphs>
  <Slides>55</Slides>
  <Notes>30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Autumn</vt:lpstr>
      <vt:lpstr>Speaking of Social Dissidents and Iconoclasts…</vt:lpstr>
      <vt:lpstr>Are humans inherently good or evil?</vt:lpstr>
      <vt:lpstr>The Light Side or Dark Side</vt:lpstr>
      <vt:lpstr>Moral Dilemmas</vt:lpstr>
      <vt:lpstr>Born Bad or Good?</vt:lpstr>
      <vt:lpstr>Transcendental Philosophies</vt:lpstr>
      <vt:lpstr>Transcendental Philosophies</vt:lpstr>
      <vt:lpstr>Oversoul</vt:lpstr>
      <vt:lpstr>Transcendental Philosophies</vt:lpstr>
      <vt:lpstr>Nature presents reflections of itself</vt:lpstr>
      <vt:lpstr>Transcendental Philosophies</vt:lpstr>
      <vt:lpstr>Transcendental motif</vt:lpstr>
      <vt:lpstr>Transcendentalist Authors</vt:lpstr>
      <vt:lpstr>Famous Transcendentalists</vt:lpstr>
      <vt:lpstr>Margaret Fuller (1810 - 1850) </vt:lpstr>
      <vt:lpstr>Margaret Fuller</vt:lpstr>
      <vt:lpstr> </vt:lpstr>
      <vt:lpstr>PowerPoint Presentation</vt:lpstr>
      <vt:lpstr>PowerPoint Presentation</vt:lpstr>
      <vt:lpstr>Ralph Waldo Emerson (1803-1882)</vt:lpstr>
      <vt:lpstr>Emerson</vt:lpstr>
      <vt:lpstr>“Self-Reliance” - Emerson</vt:lpstr>
      <vt:lpstr>“Self-Reliance” - Emerson</vt:lpstr>
      <vt:lpstr>PowerPoint Presentation</vt:lpstr>
      <vt:lpstr>PowerPoint Presentation</vt:lpstr>
      <vt:lpstr>Walden, or Life in the Woods</vt:lpstr>
      <vt:lpstr>Thoreau criticized the direction in which civilization was going, particularly commercialization: </vt:lpstr>
      <vt:lpstr>PowerPoint Presentation</vt:lpstr>
      <vt:lpstr>PowerPoint Presentation</vt:lpstr>
      <vt:lpstr>“Civil Disobedience”</vt:lpstr>
      <vt:lpstr>Civil Disobedience</vt:lpstr>
      <vt:lpstr>“Civil Disobedience”</vt:lpstr>
      <vt:lpstr>“Civil Disobedience”</vt:lpstr>
      <vt:lpstr>PowerPoint Presentation</vt:lpstr>
      <vt:lpstr>PowerPoint Presentation</vt:lpstr>
      <vt:lpstr>PowerPoint Presentation</vt:lpstr>
      <vt:lpstr>PowerPoint Presentation</vt:lpstr>
      <vt:lpstr>Romanticism</vt:lpstr>
      <vt:lpstr>American Romanticism</vt:lpstr>
      <vt:lpstr>American Romanticism</vt:lpstr>
      <vt:lpstr>Classicism &amp; Romanticism</vt:lpstr>
      <vt:lpstr>Historical Context</vt:lpstr>
      <vt:lpstr>Literature and Literacy</vt:lpstr>
      <vt:lpstr>Religion</vt:lpstr>
      <vt:lpstr>The Paradox of Early America or The Hypocrisy of Democracy</vt:lpstr>
      <vt:lpstr>An “American” Literature</vt:lpstr>
      <vt:lpstr>An “American” Literature</vt:lpstr>
      <vt:lpstr>Washington Irving</vt:lpstr>
      <vt:lpstr>Washington Irving</vt:lpstr>
      <vt:lpstr>James Fenimore Cooper</vt:lpstr>
      <vt:lpstr>James Fenimore Cooper</vt:lpstr>
      <vt:lpstr>Romantic Literature</vt:lpstr>
      <vt:lpstr>Romantic Literature</vt:lpstr>
      <vt:lpstr>Common Characteristics of Romantic Fiction</vt:lpstr>
      <vt:lpstr>American Romanticism Art &amp; Architecture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Transcendentalism</dc:title>
  <dc:creator>Windows User</dc:creator>
  <cp:lastModifiedBy>Windows User</cp:lastModifiedBy>
  <cp:revision>1139</cp:revision>
  <dcterms:created xsi:type="dcterms:W3CDTF">2012-10-25T14:26:16Z</dcterms:created>
  <dcterms:modified xsi:type="dcterms:W3CDTF">2016-10-11T16:03:08Z</dcterms:modified>
</cp:coreProperties>
</file>